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60" r:id="rId1"/>
  </p:sldMasterIdLst>
  <p:sldIdLst>
    <p:sldId id="256" r:id="rId2"/>
    <p:sldId id="282" r:id="rId3"/>
    <p:sldId id="274" r:id="rId4"/>
    <p:sldId id="275" r:id="rId5"/>
    <p:sldId id="283" r:id="rId6"/>
    <p:sldId id="257" r:id="rId7"/>
    <p:sldId id="276" r:id="rId8"/>
    <p:sldId id="258" r:id="rId9"/>
    <p:sldId id="259" r:id="rId10"/>
    <p:sldId id="277" r:id="rId11"/>
    <p:sldId id="278" r:id="rId12"/>
    <p:sldId id="279" r:id="rId13"/>
    <p:sldId id="260" r:id="rId14"/>
    <p:sldId id="261" r:id="rId15"/>
    <p:sldId id="262" r:id="rId16"/>
    <p:sldId id="263" r:id="rId17"/>
    <p:sldId id="265" r:id="rId18"/>
    <p:sldId id="281" r:id="rId19"/>
    <p:sldId id="266" r:id="rId20"/>
    <p:sldId id="267" r:id="rId21"/>
    <p:sldId id="268" r:id="rId22"/>
    <p:sldId id="269" r:id="rId23"/>
    <p:sldId id="272" r:id="rId24"/>
    <p:sldId id="280" r:id="rId2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843" autoAdjust="0"/>
    <p:restoredTop sz="94660"/>
  </p:normalViewPr>
  <p:slideViewPr>
    <p:cSldViewPr>
      <p:cViewPr varScale="1">
        <p:scale>
          <a:sx n="128" d="100"/>
          <a:sy n="128" d="100"/>
        </p:scale>
        <p:origin x="760" y="8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9_02.jpg"/>
          <p:cNvPicPr preferRelativeResize="0">
            <a:picLocks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754112" y="0"/>
            <a:ext cx="73152" cy="6858000"/>
          </a:xfrm>
          <a:prstGeom prst="rect">
            <a:avLst/>
          </a:prstGeom>
        </p:spPr>
      </p:pic>
      <p:pic>
        <p:nvPicPr>
          <p:cNvPr id="7" name="Picture 6" descr="1_05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0500" y="0"/>
            <a:ext cx="1333500" cy="6858000"/>
          </a:xfrm>
          <a:prstGeom prst="rect">
            <a:avLst/>
          </a:prstGeom>
        </p:spPr>
      </p:pic>
      <p:grpSp>
        <p:nvGrpSpPr>
          <p:cNvPr id="4" name="Group 17"/>
          <p:cNvGrpSpPr/>
          <p:nvPr/>
        </p:nvGrpSpPr>
        <p:grpSpPr>
          <a:xfrm>
            <a:off x="0" y="6630352"/>
            <a:ext cx="9144000" cy="228600"/>
            <a:chOff x="0" y="6582727"/>
            <a:chExt cx="9144000" cy="228600"/>
          </a:xfrm>
        </p:grpSpPr>
        <p:sp>
          <p:nvSpPr>
            <p:cNvPr id="10" name="Rectangle 9"/>
            <p:cNvSpPr/>
            <p:nvPr/>
          </p:nvSpPr>
          <p:spPr>
            <a:xfrm>
              <a:off x="7813040" y="6582727"/>
              <a:ext cx="1330960" cy="228600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6134101" y="6582727"/>
              <a:ext cx="1609724" cy="228600"/>
            </a:xfrm>
            <a:prstGeom prst="rect">
              <a:avLst/>
            </a:pr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0" y="6582727"/>
              <a:ext cx="6096000" cy="228600"/>
            </a:xfrm>
            <a:prstGeom prst="rect">
              <a:avLst/>
            </a:pr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371600"/>
            <a:ext cx="6781800" cy="1069975"/>
          </a:xfrm>
        </p:spPr>
        <p:txBody>
          <a:bodyPr bIns="0" anchor="b" anchorCtr="0">
            <a:noAutofit/>
          </a:bodyPr>
          <a:lstStyle>
            <a:lvl1pPr>
              <a:defRPr sz="4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2438400"/>
            <a:ext cx="6781800" cy="762000"/>
          </a:xfrm>
        </p:spPr>
        <p:txBody>
          <a:bodyPr lIns="0" tIns="0" rIns="0">
            <a:normAutofit/>
          </a:bodyPr>
          <a:lstStyle>
            <a:lvl1pPr marL="0" indent="0" algn="l">
              <a:buNone/>
              <a:defRPr sz="2400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9" name="Date Placeholder 18"/>
          <p:cNvSpPr>
            <a:spLocks noGrp="1"/>
          </p:cNvSpPr>
          <p:nvPr>
            <p:ph type="dt" sz="half" idx="10"/>
          </p:nvPr>
        </p:nvSpPr>
        <p:spPr>
          <a:xfrm>
            <a:off x="6210300" y="6610350"/>
            <a:ext cx="1524000" cy="228600"/>
          </a:xfrm>
        </p:spPr>
        <p:txBody>
          <a:bodyPr/>
          <a:lstStyle/>
          <a:p>
            <a:fld id="{C4BDA1B5-B47C-4A0E-AC7D-24948CCE723B}" type="datetimeFigureOut">
              <a:rPr lang="en-US" smtClean="0"/>
              <a:t>1/24/2014</a:t>
            </a:fld>
            <a:endParaRPr lang="en-US"/>
          </a:p>
        </p:txBody>
      </p:sp>
      <p:sp>
        <p:nvSpPr>
          <p:cNvPr id="20" name="Slide Number Placeholder 19"/>
          <p:cNvSpPr>
            <a:spLocks noGrp="1"/>
          </p:cNvSpPr>
          <p:nvPr>
            <p:ph type="sldNum" sz="quarter" idx="11"/>
          </p:nvPr>
        </p:nvSpPr>
        <p:spPr>
          <a:xfrm>
            <a:off x="7924800" y="6610350"/>
            <a:ext cx="1198880" cy="228600"/>
          </a:xfrm>
        </p:spPr>
        <p:txBody>
          <a:bodyPr/>
          <a:lstStyle/>
          <a:p>
            <a:fld id="{A576F4D4-0D58-4019-A643-A13454875DF5}" type="slidenum">
              <a:rPr lang="en-US" smtClean="0"/>
              <a:t>‹#›</a:t>
            </a:fld>
            <a:endParaRPr lang="en-US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2"/>
          </p:nvPr>
        </p:nvSpPr>
        <p:spPr>
          <a:xfrm>
            <a:off x="457200" y="6611112"/>
            <a:ext cx="5600700" cy="228600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grpSp>
        <p:nvGrpSpPr>
          <p:cNvPr id="4" name="Group 10"/>
          <p:cNvGrpSpPr/>
          <p:nvPr/>
        </p:nvGrpSpPr>
        <p:grpSpPr>
          <a:xfrm>
            <a:off x="0" y="6631305"/>
            <a:ext cx="9144000" cy="228600"/>
            <a:chOff x="0" y="6583680"/>
            <a:chExt cx="9144000" cy="228600"/>
          </a:xfrm>
        </p:grpSpPr>
        <p:sp>
          <p:nvSpPr>
            <p:cNvPr id="12" name="Rectangle 11"/>
            <p:cNvSpPr/>
            <p:nvPr/>
          </p:nvSpPr>
          <p:spPr>
            <a:xfrm>
              <a:off x="8763000" y="6583680"/>
              <a:ext cx="381000" cy="228600"/>
            </a:xfrm>
            <a:prstGeom prst="rect">
              <a:avLst/>
            </a:prstGeom>
            <a:solidFill>
              <a:schemeClr val="bg1">
                <a:alpha val="3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7142480" y="6583680"/>
              <a:ext cx="1581912" cy="228600"/>
            </a:xfrm>
            <a:prstGeom prst="rect">
              <a:avLst/>
            </a:prstGeom>
            <a:solidFill>
              <a:schemeClr val="bg1">
                <a:alpha val="3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0" y="6583680"/>
              <a:ext cx="7101840" cy="228600"/>
            </a:xfrm>
            <a:prstGeom prst="rect">
              <a:avLst/>
            </a:prstGeom>
            <a:solidFill>
              <a:schemeClr val="bg1">
                <a:alpha val="29804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Date Placeholder 2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DA1B5-B47C-4A0E-AC7D-24948CCE723B}" type="datetimeFigureOut">
              <a:rPr lang="en-US" smtClean="0"/>
              <a:t>1/24/2014</a:t>
            </a:fld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576F4D4-0D58-4019-A643-A13454875DF5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Footer Placeholder 2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Picture 10" descr="bar_06.png"/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0" y="403860"/>
            <a:ext cx="9144000" cy="53340"/>
          </a:xfrm>
          <a:prstGeom prst="rect">
            <a:avLst/>
          </a:prstGeom>
        </p:spPr>
      </p:pic>
      <p:pic>
        <p:nvPicPr>
          <p:cNvPr id="14" name="Picture 13" descr="2_01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40386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589085"/>
            <a:ext cx="2057400" cy="553707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585216"/>
            <a:ext cx="6019800" cy="554126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grpSp>
        <p:nvGrpSpPr>
          <p:cNvPr id="4" name="Group 10"/>
          <p:cNvGrpSpPr/>
          <p:nvPr/>
        </p:nvGrpSpPr>
        <p:grpSpPr>
          <a:xfrm>
            <a:off x="0" y="6631305"/>
            <a:ext cx="9144000" cy="228600"/>
            <a:chOff x="0" y="6583680"/>
            <a:chExt cx="9144000" cy="228600"/>
          </a:xfrm>
        </p:grpSpPr>
        <p:sp>
          <p:nvSpPr>
            <p:cNvPr id="12" name="Rectangle 11"/>
            <p:cNvSpPr/>
            <p:nvPr/>
          </p:nvSpPr>
          <p:spPr>
            <a:xfrm>
              <a:off x="8763000" y="6583680"/>
              <a:ext cx="381000" cy="228600"/>
            </a:xfrm>
            <a:prstGeom prst="rect">
              <a:avLst/>
            </a:prstGeom>
            <a:solidFill>
              <a:schemeClr val="bg1">
                <a:alpha val="3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7142480" y="6583680"/>
              <a:ext cx="1581912" cy="228600"/>
            </a:xfrm>
            <a:prstGeom prst="rect">
              <a:avLst/>
            </a:prstGeom>
            <a:solidFill>
              <a:schemeClr val="bg1">
                <a:alpha val="3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0" y="6583680"/>
              <a:ext cx="7101840" cy="228600"/>
            </a:xfrm>
            <a:prstGeom prst="rect">
              <a:avLst/>
            </a:prstGeom>
            <a:solidFill>
              <a:schemeClr val="bg1">
                <a:alpha val="29804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Date Placeholder 2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DA1B5-B47C-4A0E-AC7D-24948CCE723B}" type="datetimeFigureOut">
              <a:rPr lang="en-US" smtClean="0"/>
              <a:t>1/24/2014</a:t>
            </a:fld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576F4D4-0D58-4019-A643-A13454875DF5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Footer Placeholder 2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Picture 10" descr="bar_06.png"/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0" y="403860"/>
            <a:ext cx="9144000" cy="53340"/>
          </a:xfrm>
          <a:prstGeom prst="rect">
            <a:avLst/>
          </a:prstGeom>
        </p:spPr>
      </p:pic>
      <p:pic>
        <p:nvPicPr>
          <p:cNvPr id="14" name="Picture 13" descr="2_01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40386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0"/>
          <p:cNvGrpSpPr/>
          <p:nvPr/>
        </p:nvGrpSpPr>
        <p:grpSpPr>
          <a:xfrm>
            <a:off x="0" y="6631305"/>
            <a:ext cx="9144000" cy="228600"/>
            <a:chOff x="0" y="6583680"/>
            <a:chExt cx="9144000" cy="228600"/>
          </a:xfrm>
        </p:grpSpPr>
        <p:sp>
          <p:nvSpPr>
            <p:cNvPr id="32" name="Rectangle 31"/>
            <p:cNvSpPr/>
            <p:nvPr/>
          </p:nvSpPr>
          <p:spPr>
            <a:xfrm>
              <a:off x="8763000" y="6583680"/>
              <a:ext cx="381000" cy="228600"/>
            </a:xfrm>
            <a:prstGeom prst="rect">
              <a:avLst/>
            </a:prstGeom>
            <a:solidFill>
              <a:schemeClr val="bg1">
                <a:alpha val="3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7142480" y="6583680"/>
              <a:ext cx="1581912" cy="228600"/>
            </a:xfrm>
            <a:prstGeom prst="rect">
              <a:avLst/>
            </a:prstGeom>
            <a:solidFill>
              <a:schemeClr val="bg1">
                <a:alpha val="3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0" y="6583680"/>
              <a:ext cx="7101840" cy="228600"/>
            </a:xfrm>
            <a:prstGeom prst="rect">
              <a:avLst/>
            </a:prstGeom>
            <a:solidFill>
              <a:schemeClr val="bg1">
                <a:alpha val="29804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3" name="Picture 12" descr="bar_06.png"/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0" y="403860"/>
            <a:ext cx="9144000" cy="53340"/>
          </a:xfrm>
          <a:prstGeom prst="rect">
            <a:avLst/>
          </a:prstGeom>
        </p:spPr>
      </p:pic>
      <p:pic>
        <p:nvPicPr>
          <p:cNvPr id="10" name="Picture 9" descr="2_01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4038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7" name="Date Placeholder 1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DA1B5-B47C-4A0E-AC7D-24948CCE723B}" type="datetimeFigureOut">
              <a:rPr lang="en-US" smtClean="0"/>
              <a:t>1/24/2014</a:t>
            </a:fld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576F4D4-0D58-4019-A643-A13454875DF5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2"/>
          <p:cNvGrpSpPr/>
          <p:nvPr/>
        </p:nvGrpSpPr>
        <p:grpSpPr>
          <a:xfrm>
            <a:off x="1438274" y="6629400"/>
            <a:ext cx="7705726" cy="228600"/>
            <a:chOff x="1438274" y="6629400"/>
            <a:chExt cx="7705726" cy="228600"/>
          </a:xfrm>
        </p:grpSpPr>
        <p:sp>
          <p:nvSpPr>
            <p:cNvPr id="27" name="Rectangle 26"/>
            <p:cNvSpPr/>
            <p:nvPr/>
          </p:nvSpPr>
          <p:spPr>
            <a:xfrm>
              <a:off x="8763000" y="6629400"/>
              <a:ext cx="381000" cy="228600"/>
            </a:xfrm>
            <a:prstGeom prst="rect">
              <a:avLst/>
            </a:prstGeom>
            <a:solidFill>
              <a:schemeClr val="bg1">
                <a:alpha val="3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7142480" y="6629400"/>
              <a:ext cx="1581912" cy="228600"/>
            </a:xfrm>
            <a:prstGeom prst="rect">
              <a:avLst/>
            </a:prstGeom>
            <a:solidFill>
              <a:schemeClr val="bg1">
                <a:alpha val="3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1438274" y="6629400"/>
              <a:ext cx="5663565" cy="228600"/>
            </a:xfrm>
            <a:prstGeom prst="rect">
              <a:avLst/>
            </a:prstGeom>
            <a:solidFill>
              <a:schemeClr val="bg1">
                <a:alpha val="29804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2600" y="5245101"/>
            <a:ext cx="6934199" cy="1155700"/>
          </a:xfrm>
        </p:spPr>
        <p:txBody>
          <a:bodyPr anchor="t">
            <a:normAutofit/>
          </a:bodyPr>
          <a:lstStyle>
            <a:lvl1pPr algn="r">
              <a:defRPr sz="4200" b="0" i="0" cap="none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2600" y="4114800"/>
            <a:ext cx="6934199" cy="1130300"/>
          </a:xfrm>
        </p:spPr>
        <p:txBody>
          <a:bodyPr anchor="b">
            <a:normAutofit/>
          </a:bodyPr>
          <a:lstStyle>
            <a:lvl1pPr marL="0" indent="0" algn="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10" name="Picture 9" descr="9_0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63980" cy="6858000"/>
          </a:xfrm>
          <a:prstGeom prst="rect">
            <a:avLst/>
          </a:prstGeom>
        </p:spPr>
      </p:pic>
      <p:sp>
        <p:nvSpPr>
          <p:cNvPr id="24" name="Date Placeholder 23"/>
          <p:cNvSpPr>
            <a:spLocks noGrp="1"/>
          </p:cNvSpPr>
          <p:nvPr>
            <p:ph type="dt" sz="half" idx="10"/>
          </p:nvPr>
        </p:nvSpPr>
        <p:spPr>
          <a:xfrm>
            <a:off x="7162800" y="6610350"/>
            <a:ext cx="1524000" cy="246888"/>
          </a:xfrm>
        </p:spPr>
        <p:txBody>
          <a:bodyPr/>
          <a:lstStyle/>
          <a:p>
            <a:fld id="{C4BDA1B5-B47C-4A0E-AC7D-24948CCE723B}" type="datetimeFigureOut">
              <a:rPr lang="en-US" smtClean="0"/>
              <a:t>1/24/2014</a:t>
            </a:fld>
            <a:endParaRPr lang="en-US"/>
          </a:p>
        </p:txBody>
      </p:sp>
      <p:sp>
        <p:nvSpPr>
          <p:cNvPr id="25" name="Slide Number Placeholder 24"/>
          <p:cNvSpPr>
            <a:spLocks noGrp="1"/>
          </p:cNvSpPr>
          <p:nvPr>
            <p:ph type="sldNum" sz="quarter" idx="11"/>
          </p:nvPr>
        </p:nvSpPr>
        <p:spPr>
          <a:xfrm>
            <a:off x="8742680" y="6610350"/>
            <a:ext cx="381000" cy="246888"/>
          </a:xfrm>
        </p:spPr>
        <p:txBody>
          <a:bodyPr/>
          <a:lstStyle/>
          <a:p>
            <a:fld id="{A576F4D4-0D58-4019-A643-A13454875DF5}" type="slidenum">
              <a:rPr lang="en-US" smtClean="0"/>
              <a:t>‹#›</a:t>
            </a:fld>
            <a:endParaRPr lang="en-US"/>
          </a:p>
        </p:txBody>
      </p:sp>
      <p:sp>
        <p:nvSpPr>
          <p:cNvPr id="26" name="Footer Placeholder 25"/>
          <p:cNvSpPr>
            <a:spLocks noGrp="1"/>
          </p:cNvSpPr>
          <p:nvPr>
            <p:ph type="ftr" sz="quarter" idx="12"/>
          </p:nvPr>
        </p:nvSpPr>
        <p:spPr>
          <a:xfrm>
            <a:off x="1524000" y="6610350"/>
            <a:ext cx="5562600" cy="247650"/>
          </a:xfrm>
        </p:spPr>
        <p:txBody>
          <a:bodyPr/>
          <a:lstStyle/>
          <a:p>
            <a:endParaRPr lang="en-US"/>
          </a:p>
        </p:txBody>
      </p:sp>
      <p:pic>
        <p:nvPicPr>
          <p:cNvPr id="20" name="Picture 19" descr="vert_bar_02.png"/>
          <p:cNvPicPr preferRelativeResize="0">
            <a:picLocks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362456" y="0"/>
            <a:ext cx="73152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bar_06.png"/>
          <p:cNvPicPr>
            <a:picLocks noChangeAspect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0" y="403860"/>
            <a:ext cx="9144000" cy="533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pic>
        <p:nvPicPr>
          <p:cNvPr id="12" name="Picture 11" descr="3_01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403860"/>
          </a:xfrm>
          <a:prstGeom prst="rect">
            <a:avLst/>
          </a:prstGeom>
        </p:spPr>
      </p:pic>
      <p:sp>
        <p:nvSpPr>
          <p:cNvPr id="14" name="Content Placeholder 13"/>
          <p:cNvSpPr>
            <a:spLocks noGrp="1"/>
          </p:cNvSpPr>
          <p:nvPr>
            <p:ph sz="quarter" idx="13"/>
          </p:nvPr>
        </p:nvSpPr>
        <p:spPr>
          <a:xfrm>
            <a:off x="457200" y="1981200"/>
            <a:ext cx="40386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4"/>
          </p:nvPr>
        </p:nvSpPr>
        <p:spPr>
          <a:xfrm>
            <a:off x="4648200" y="1981200"/>
            <a:ext cx="40386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grpSp>
        <p:nvGrpSpPr>
          <p:cNvPr id="3" name="Group 14"/>
          <p:cNvGrpSpPr/>
          <p:nvPr/>
        </p:nvGrpSpPr>
        <p:grpSpPr>
          <a:xfrm>
            <a:off x="0" y="6631305"/>
            <a:ext cx="9144000" cy="228600"/>
            <a:chOff x="0" y="6583680"/>
            <a:chExt cx="9144000" cy="228600"/>
          </a:xfrm>
        </p:grpSpPr>
        <p:sp>
          <p:nvSpPr>
            <p:cNvPr id="17" name="Rectangle 16"/>
            <p:cNvSpPr/>
            <p:nvPr/>
          </p:nvSpPr>
          <p:spPr>
            <a:xfrm>
              <a:off x="8763000" y="6583680"/>
              <a:ext cx="381000" cy="228600"/>
            </a:xfrm>
            <a:prstGeom prst="rect">
              <a:avLst/>
            </a:prstGeom>
            <a:solidFill>
              <a:schemeClr val="bg1">
                <a:alpha val="3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7142480" y="6583680"/>
              <a:ext cx="1581912" cy="228600"/>
            </a:xfrm>
            <a:prstGeom prst="rect">
              <a:avLst/>
            </a:prstGeom>
            <a:solidFill>
              <a:schemeClr val="bg1">
                <a:alpha val="3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0" y="6583680"/>
              <a:ext cx="7101840" cy="228600"/>
            </a:xfrm>
            <a:prstGeom prst="rect">
              <a:avLst/>
            </a:prstGeom>
            <a:solidFill>
              <a:schemeClr val="bg1">
                <a:alpha val="29804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Date Placeholder 19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C4BDA1B5-B47C-4A0E-AC7D-24948CCE723B}" type="datetimeFigureOut">
              <a:rPr lang="en-US" smtClean="0"/>
              <a:t>1/24/2014</a:t>
            </a:fld>
            <a:endParaRPr lang="en-US"/>
          </a:p>
        </p:txBody>
      </p:sp>
      <p:sp>
        <p:nvSpPr>
          <p:cNvPr id="21" name="Slide Number Placeholder 20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A576F4D4-0D58-4019-A643-A13454875DF5}" type="slidenum">
              <a:rPr lang="en-US" smtClean="0"/>
              <a:t>‹#›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981200"/>
            <a:ext cx="4040188" cy="411162"/>
          </a:xfrm>
        </p:spPr>
        <p:txBody>
          <a:bodyPr lIns="0" rIns="0" anchor="b">
            <a:noAutofit/>
          </a:bodyPr>
          <a:lstStyle>
            <a:lvl1pPr marL="0" indent="0">
              <a:lnSpc>
                <a:spcPct val="100000"/>
              </a:lnSpc>
              <a:buNone/>
              <a:defRPr sz="1600" b="1" i="0" cap="all" spc="1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14" name="Picture 13" descr="4_0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03860"/>
          </a:xfrm>
          <a:prstGeom prst="rect">
            <a:avLst/>
          </a:prstGeom>
        </p:spPr>
      </p:pic>
      <p:sp>
        <p:nvSpPr>
          <p:cNvPr id="15" name="Text Placeholder 2"/>
          <p:cNvSpPr>
            <a:spLocks noGrp="1"/>
          </p:cNvSpPr>
          <p:nvPr>
            <p:ph type="body" idx="13"/>
          </p:nvPr>
        </p:nvSpPr>
        <p:spPr>
          <a:xfrm>
            <a:off x="4648200" y="1981200"/>
            <a:ext cx="4040188" cy="411162"/>
          </a:xfrm>
        </p:spPr>
        <p:txBody>
          <a:bodyPr lIns="0" rIns="0" anchor="b">
            <a:noAutofit/>
          </a:bodyPr>
          <a:lstStyle>
            <a:lvl1pPr marL="0" indent="0">
              <a:lnSpc>
                <a:spcPct val="100000"/>
              </a:lnSpc>
              <a:buNone/>
              <a:defRPr sz="1600" b="1" i="0" cap="all" spc="1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4"/>
          </p:nvPr>
        </p:nvSpPr>
        <p:spPr>
          <a:xfrm>
            <a:off x="457200" y="2438400"/>
            <a:ext cx="4038600" cy="3657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9" name="Content Placeholder 18"/>
          <p:cNvSpPr>
            <a:spLocks noGrp="1"/>
          </p:cNvSpPr>
          <p:nvPr>
            <p:ph sz="quarter" idx="15"/>
          </p:nvPr>
        </p:nvSpPr>
        <p:spPr>
          <a:xfrm>
            <a:off x="4648200" y="2438400"/>
            <a:ext cx="4038600" cy="3657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16" name="Picture 15" descr="bar_06.png"/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0" y="403860"/>
            <a:ext cx="9144000" cy="53340"/>
          </a:xfrm>
          <a:prstGeom prst="rect">
            <a:avLst/>
          </a:prstGeom>
        </p:spPr>
      </p:pic>
      <p:grpSp>
        <p:nvGrpSpPr>
          <p:cNvPr id="4" name="Group 17"/>
          <p:cNvGrpSpPr/>
          <p:nvPr/>
        </p:nvGrpSpPr>
        <p:grpSpPr>
          <a:xfrm>
            <a:off x="0" y="6631305"/>
            <a:ext cx="9144000" cy="228600"/>
            <a:chOff x="0" y="6583680"/>
            <a:chExt cx="9144000" cy="228600"/>
          </a:xfrm>
        </p:grpSpPr>
        <p:sp>
          <p:nvSpPr>
            <p:cNvPr id="20" name="Rectangle 19"/>
            <p:cNvSpPr/>
            <p:nvPr/>
          </p:nvSpPr>
          <p:spPr>
            <a:xfrm>
              <a:off x="8763000" y="6583680"/>
              <a:ext cx="381000" cy="228600"/>
            </a:xfrm>
            <a:prstGeom prst="rect">
              <a:avLst/>
            </a:prstGeom>
            <a:solidFill>
              <a:schemeClr val="bg1">
                <a:alpha val="3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7142480" y="6583680"/>
              <a:ext cx="1581912" cy="228600"/>
            </a:xfrm>
            <a:prstGeom prst="rect">
              <a:avLst/>
            </a:prstGeom>
            <a:solidFill>
              <a:schemeClr val="bg1">
                <a:alpha val="3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0" y="6583680"/>
              <a:ext cx="7101840" cy="228600"/>
            </a:xfrm>
            <a:prstGeom prst="rect">
              <a:avLst/>
            </a:prstGeom>
            <a:solidFill>
              <a:schemeClr val="bg1">
                <a:alpha val="29804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Date Placeholder 22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C4BDA1B5-B47C-4A0E-AC7D-24948CCE723B}" type="datetimeFigureOut">
              <a:rPr lang="en-US" smtClean="0"/>
              <a:t>1/24/2014</a:t>
            </a:fld>
            <a:endParaRPr lang="en-US"/>
          </a:p>
        </p:txBody>
      </p:sp>
      <p:sp>
        <p:nvSpPr>
          <p:cNvPr id="24" name="Slide Number Placeholder 23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A576F4D4-0D58-4019-A643-A13454875DF5}" type="slidenum">
              <a:rPr lang="en-US" smtClean="0"/>
              <a:t>‹#›</a:t>
            </a:fld>
            <a:endParaRPr lang="en-US"/>
          </a:p>
        </p:txBody>
      </p:sp>
      <p:sp>
        <p:nvSpPr>
          <p:cNvPr id="25" name="Footer Placeholder 24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pic>
        <p:nvPicPr>
          <p:cNvPr id="10" name="Picture 9" descr="2_0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03860"/>
          </a:xfrm>
          <a:prstGeom prst="rect">
            <a:avLst/>
          </a:prstGeom>
        </p:spPr>
      </p:pic>
      <p:pic>
        <p:nvPicPr>
          <p:cNvPr id="11" name="Picture 10" descr="bar_06.png"/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0" y="403860"/>
            <a:ext cx="9144000" cy="53340"/>
          </a:xfrm>
          <a:prstGeom prst="rect">
            <a:avLst/>
          </a:prstGeom>
        </p:spPr>
      </p:pic>
      <p:grpSp>
        <p:nvGrpSpPr>
          <p:cNvPr id="3" name="Group 11"/>
          <p:cNvGrpSpPr/>
          <p:nvPr/>
        </p:nvGrpSpPr>
        <p:grpSpPr>
          <a:xfrm>
            <a:off x="0" y="6631305"/>
            <a:ext cx="9144000" cy="228600"/>
            <a:chOff x="0" y="6583680"/>
            <a:chExt cx="9144000" cy="228600"/>
          </a:xfrm>
        </p:grpSpPr>
        <p:sp>
          <p:nvSpPr>
            <p:cNvPr id="13" name="Rectangle 12"/>
            <p:cNvSpPr/>
            <p:nvPr/>
          </p:nvSpPr>
          <p:spPr>
            <a:xfrm>
              <a:off x="8763000" y="6583680"/>
              <a:ext cx="381000" cy="228600"/>
            </a:xfrm>
            <a:prstGeom prst="rect">
              <a:avLst/>
            </a:prstGeom>
            <a:solidFill>
              <a:schemeClr val="bg1">
                <a:alpha val="3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7142480" y="6583680"/>
              <a:ext cx="1581912" cy="228600"/>
            </a:xfrm>
            <a:prstGeom prst="rect">
              <a:avLst/>
            </a:prstGeom>
            <a:solidFill>
              <a:schemeClr val="bg1">
                <a:alpha val="3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0" y="6583680"/>
              <a:ext cx="7101840" cy="228600"/>
            </a:xfrm>
            <a:prstGeom prst="rect">
              <a:avLst/>
            </a:prstGeom>
            <a:solidFill>
              <a:schemeClr val="bg1">
                <a:alpha val="29804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Date Placeholder 1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DA1B5-B47C-4A0E-AC7D-24948CCE723B}" type="datetimeFigureOut">
              <a:rPr lang="en-US" smtClean="0"/>
              <a:t>1/24/2014</a:t>
            </a:fld>
            <a:endParaRPr lang="en-US"/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576F4D4-0D58-4019-A643-A13454875DF5}" type="slidenum">
              <a:rPr lang="en-US" smtClean="0"/>
              <a:t>‹#›</a:t>
            </a:fld>
            <a:endParaRPr lang="en-US"/>
          </a:p>
        </p:txBody>
      </p:sp>
      <p:sp>
        <p:nvSpPr>
          <p:cNvPr id="18" name="Footer Placeholder 1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8"/>
          <p:cNvGrpSpPr/>
          <p:nvPr/>
        </p:nvGrpSpPr>
        <p:grpSpPr>
          <a:xfrm>
            <a:off x="0" y="6631305"/>
            <a:ext cx="9144000" cy="228600"/>
            <a:chOff x="0" y="6583680"/>
            <a:chExt cx="9144000" cy="228600"/>
          </a:xfrm>
        </p:grpSpPr>
        <p:sp>
          <p:nvSpPr>
            <p:cNvPr id="10" name="Rectangle 9"/>
            <p:cNvSpPr/>
            <p:nvPr/>
          </p:nvSpPr>
          <p:spPr>
            <a:xfrm>
              <a:off x="8763000" y="6583680"/>
              <a:ext cx="381000" cy="228600"/>
            </a:xfrm>
            <a:prstGeom prst="rect">
              <a:avLst/>
            </a:prstGeom>
            <a:solidFill>
              <a:schemeClr val="bg1">
                <a:alpha val="3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7142480" y="6583680"/>
              <a:ext cx="1581912" cy="228600"/>
            </a:xfrm>
            <a:prstGeom prst="rect">
              <a:avLst/>
            </a:prstGeom>
            <a:solidFill>
              <a:schemeClr val="bg1">
                <a:alpha val="3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0" y="6583680"/>
              <a:ext cx="7101840" cy="228600"/>
            </a:xfrm>
            <a:prstGeom prst="rect">
              <a:avLst/>
            </a:prstGeom>
            <a:solidFill>
              <a:schemeClr val="bg1">
                <a:alpha val="29804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DA1B5-B47C-4A0E-AC7D-24948CCE723B}" type="datetimeFigureOut">
              <a:rPr lang="en-US" smtClean="0"/>
              <a:t>1/24/2014</a:t>
            </a:fld>
            <a:endParaRPr lang="en-US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576F4D4-0D58-4019-A643-A13454875DF5}" type="slidenum">
              <a:rPr lang="en-US" smtClean="0"/>
              <a:t>‹#›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3_0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03860"/>
          </a:xfrm>
          <a:prstGeom prst="rect">
            <a:avLst/>
          </a:prstGeom>
        </p:spPr>
      </p:pic>
      <p:sp>
        <p:nvSpPr>
          <p:cNvPr id="13" name="Text Placeholder 2"/>
          <p:cNvSpPr>
            <a:spLocks noGrp="1"/>
          </p:cNvSpPr>
          <p:nvPr>
            <p:ph type="title"/>
          </p:nvPr>
        </p:nvSpPr>
        <p:spPr>
          <a:xfrm>
            <a:off x="457200" y="1524000"/>
            <a:ext cx="3352800" cy="914400"/>
          </a:xfrm>
        </p:spPr>
        <p:txBody>
          <a:bodyPr lIns="0" rIns="0" anchor="b">
            <a:noAutofit/>
          </a:bodyPr>
          <a:lstStyle>
            <a:lvl1pPr marL="0" indent="0">
              <a:lnSpc>
                <a:spcPct val="100000"/>
              </a:lnSpc>
              <a:buNone/>
              <a:defRPr sz="1800" b="1" i="0" cap="all" spc="1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14"/>
          </p:nvPr>
        </p:nvSpPr>
        <p:spPr>
          <a:xfrm>
            <a:off x="4419600" y="1524000"/>
            <a:ext cx="42672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>
          <a:xfrm>
            <a:off x="457201" y="2514599"/>
            <a:ext cx="3352800" cy="3127248"/>
          </a:xfr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14" name="Picture 13" descr="bar_06.png"/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0" y="403860"/>
            <a:ext cx="9144000" cy="53340"/>
          </a:xfrm>
          <a:prstGeom prst="rect">
            <a:avLst/>
          </a:prstGeom>
        </p:spPr>
      </p:pic>
      <p:grpSp>
        <p:nvGrpSpPr>
          <p:cNvPr id="2" name="Group 15"/>
          <p:cNvGrpSpPr/>
          <p:nvPr/>
        </p:nvGrpSpPr>
        <p:grpSpPr>
          <a:xfrm>
            <a:off x="0" y="6631305"/>
            <a:ext cx="9144000" cy="228600"/>
            <a:chOff x="0" y="6583680"/>
            <a:chExt cx="9144000" cy="228600"/>
          </a:xfrm>
        </p:grpSpPr>
        <p:sp>
          <p:nvSpPr>
            <p:cNvPr id="17" name="Rectangle 16"/>
            <p:cNvSpPr/>
            <p:nvPr/>
          </p:nvSpPr>
          <p:spPr>
            <a:xfrm>
              <a:off x="8763000" y="6583680"/>
              <a:ext cx="381000" cy="228600"/>
            </a:xfrm>
            <a:prstGeom prst="rect">
              <a:avLst/>
            </a:prstGeom>
            <a:solidFill>
              <a:schemeClr val="bg1">
                <a:alpha val="3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7142480" y="6583680"/>
              <a:ext cx="1581912" cy="228600"/>
            </a:xfrm>
            <a:prstGeom prst="rect">
              <a:avLst/>
            </a:prstGeom>
            <a:solidFill>
              <a:schemeClr val="bg1">
                <a:alpha val="3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0" y="6583680"/>
              <a:ext cx="7101840" cy="228600"/>
            </a:xfrm>
            <a:prstGeom prst="rect">
              <a:avLst/>
            </a:prstGeom>
            <a:solidFill>
              <a:schemeClr val="bg1">
                <a:alpha val="29804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Date Placeholder 19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C4BDA1B5-B47C-4A0E-AC7D-24948CCE723B}" type="datetimeFigureOut">
              <a:rPr lang="en-US" smtClean="0"/>
              <a:t>1/24/2014</a:t>
            </a:fld>
            <a:endParaRPr lang="en-US"/>
          </a:p>
        </p:txBody>
      </p:sp>
      <p:sp>
        <p:nvSpPr>
          <p:cNvPr id="21" name="Slide Number Placeholder 20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A576F4D4-0D58-4019-A643-A13454875DF5}" type="slidenum">
              <a:rPr lang="en-US" smtClean="0"/>
              <a:t>‹#›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5"/>
          <p:cNvGrpSpPr/>
          <p:nvPr/>
        </p:nvGrpSpPr>
        <p:grpSpPr>
          <a:xfrm>
            <a:off x="0" y="6631305"/>
            <a:ext cx="9144000" cy="228600"/>
            <a:chOff x="0" y="6583680"/>
            <a:chExt cx="9144000" cy="228600"/>
          </a:xfrm>
        </p:grpSpPr>
        <p:sp>
          <p:nvSpPr>
            <p:cNvPr id="13" name="Rectangle 12"/>
            <p:cNvSpPr/>
            <p:nvPr/>
          </p:nvSpPr>
          <p:spPr>
            <a:xfrm>
              <a:off x="8763000" y="6583680"/>
              <a:ext cx="381000" cy="228600"/>
            </a:xfrm>
            <a:prstGeom prst="rect">
              <a:avLst/>
            </a:prstGeom>
            <a:solidFill>
              <a:schemeClr val="bg1">
                <a:alpha val="3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7142480" y="6583680"/>
              <a:ext cx="1581912" cy="228600"/>
            </a:xfrm>
            <a:prstGeom prst="rect">
              <a:avLst/>
            </a:prstGeom>
            <a:solidFill>
              <a:schemeClr val="bg1">
                <a:alpha val="3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0" y="6583680"/>
              <a:ext cx="7101840" cy="228600"/>
            </a:xfrm>
            <a:prstGeom prst="rect">
              <a:avLst/>
            </a:prstGeom>
            <a:solidFill>
              <a:schemeClr val="bg1">
                <a:alpha val="29804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048"/>
            <a:ext cx="3355848" cy="914400"/>
          </a:xfrm>
        </p:spPr>
        <p:txBody>
          <a:bodyPr anchor="b">
            <a:normAutofit/>
          </a:bodyPr>
          <a:lstStyle>
            <a:lvl1pPr algn="l">
              <a:defRPr lang="en-US" sz="1800" b="1" i="0" kern="1200" cap="all" spc="100" baseline="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Font typeface="Wingdings" pitchFamily="2" charset="2"/>
              <a:buNone/>
            </a:pPr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425696" y="1554480"/>
            <a:ext cx="4270248" cy="4059936"/>
          </a:xfrm>
          <a:solidFill>
            <a:schemeClr val="bg1"/>
          </a:solidFill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514600"/>
            <a:ext cx="3355848" cy="3127248"/>
          </a:xfr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lang="en-US" sz="1400" kern="1200" baseline="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DA1B5-B47C-4A0E-AC7D-24948CCE723B}" type="datetimeFigureOut">
              <a:rPr lang="en-US" smtClean="0"/>
              <a:t>1/24/2014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6F4D4-0D58-4019-A643-A13454875DF5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4_0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03860"/>
          </a:xfrm>
          <a:prstGeom prst="rect">
            <a:avLst/>
          </a:prstGeom>
        </p:spPr>
      </p:pic>
      <p:pic>
        <p:nvPicPr>
          <p:cNvPr id="9" name="Picture 8" descr="bar_06.png"/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0" y="403860"/>
            <a:ext cx="9144000" cy="53340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4419600" y="1524000"/>
            <a:ext cx="4267200" cy="158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4419600" y="5637212"/>
            <a:ext cx="4267200" cy="158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34000">
                <a:schemeClr val="bg1">
                  <a:lumMod val="75000"/>
                  <a:alpha val="61000"/>
                </a:schemeClr>
              </a:gs>
              <a:gs pos="38000">
                <a:schemeClr val="bg1">
                  <a:lumMod val="75000"/>
                  <a:alpha val="76000"/>
                </a:schemeClr>
              </a:gs>
              <a:gs pos="100000">
                <a:schemeClr val="bg1"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990600"/>
            <a:ext cx="8229600" cy="914400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981200"/>
            <a:ext cx="8229600" cy="4144963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162800" y="6610350"/>
            <a:ext cx="15240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aseline="0">
                <a:solidFill>
                  <a:schemeClr val="tx1"/>
                </a:solidFill>
              </a:defRPr>
            </a:lvl1pPr>
          </a:lstStyle>
          <a:p>
            <a:fld id="{C4BDA1B5-B47C-4A0E-AC7D-24948CCE723B}" type="datetimeFigureOut">
              <a:rPr lang="en-US" smtClean="0"/>
              <a:t>1/24/2014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6610350"/>
            <a:ext cx="66294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42680" y="6610350"/>
            <a:ext cx="3810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aseline="0">
                <a:solidFill>
                  <a:schemeClr val="tx1"/>
                </a:solidFill>
              </a:defRPr>
            </a:lvl1pPr>
          </a:lstStyle>
          <a:p>
            <a:fld id="{A576F4D4-0D58-4019-A643-A13454875DF5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Font typeface="Wingdings" pitchFamily="2" charset="2"/>
        <a:buChar char="§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1">
            <a:lumMod val="50000"/>
            <a:lumOff val="50000"/>
          </a:schemeClr>
        </a:buClr>
        <a:buFont typeface="Wingdings" pitchFamily="2" charset="2"/>
        <a:buChar char="§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Font typeface="Wingdings" pitchFamily="2" charset="2"/>
        <a:buNone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1">
            <a:lumMod val="50000"/>
            <a:lumOff val="50000"/>
          </a:schemeClr>
        </a:buClr>
        <a:buFont typeface="Wingdings" pitchFamily="2" charset="2"/>
        <a:buNone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1">
            <a:lumMod val="50000"/>
            <a:lumOff val="50000"/>
          </a:schemeClr>
        </a:buClr>
        <a:buFont typeface="Wingdings" pitchFamily="2" charset="2"/>
        <a:buNone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FontTx/>
        <a:buNone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FontTx/>
        <a:buNone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FontTx/>
        <a:buNone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FontTx/>
        <a:buNone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jpeg"/><Relationship Id="rId5" Type="http://schemas.openxmlformats.org/officeDocument/2006/relationships/image" Target="../media/image34.jpg"/><Relationship Id="rId4" Type="http://schemas.openxmlformats.org/officeDocument/2006/relationships/image" Target="../media/image33.jp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amasutra.com/view/feature/130814/the_siren_song_of_the_paper_.php" TargetMode="External"/><Relationship Id="rId2" Type="http://schemas.openxmlformats.org/officeDocument/2006/relationships/hyperlink" Target="http://www.gamasutra.com/features/20060508/henderson_01.shtml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7" Type="http://schemas.openxmlformats.org/officeDocument/2006/relationships/image" Target="../media/image22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eg"/><Relationship Id="rId5" Type="http://schemas.openxmlformats.org/officeDocument/2006/relationships/image" Target="../media/image20.png"/><Relationship Id="rId4" Type="http://schemas.openxmlformats.org/officeDocument/2006/relationships/image" Target="../media/image19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GA 3331 – Game Prototyping</a:t>
            </a:r>
            <a:endParaRPr lang="en-US" dirty="0"/>
          </a:p>
        </p:txBody>
      </p:sp>
      <p:sp>
        <p:nvSpPr>
          <p:cNvPr id="10" name="Subtitle 9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Week 2</a:t>
            </a:r>
          </a:p>
          <a:p>
            <a:r>
              <a:rPr lang="en-US" dirty="0" smtClean="0"/>
              <a:t>Game Design – In Depth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3276600"/>
            <a:ext cx="5524500" cy="29558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21902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Core </a:t>
            </a:r>
            <a:r>
              <a:rPr lang="en-US" dirty="0" smtClean="0"/>
              <a:t>Statements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91000" y="2618672"/>
            <a:ext cx="4876800" cy="457199"/>
          </a:xfrm>
        </p:spPr>
        <p:txBody>
          <a:bodyPr/>
          <a:lstStyle/>
          <a:p>
            <a:r>
              <a:rPr lang="en-US" dirty="0"/>
              <a:t>"The game is about"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416" y="1905000"/>
            <a:ext cx="3581400" cy="26323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416" y="2211069"/>
            <a:ext cx="2667000" cy="33515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416" y="2562225"/>
            <a:ext cx="3581400" cy="22383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3106543"/>
            <a:ext cx="3581400" cy="20145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4197035" y="3142854"/>
            <a:ext cx="4876800" cy="44819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Font typeface="Wingdings" pitchFamily="2" charset="2"/>
              <a:buChar char="§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Font typeface="Wingdings" pitchFamily="2" charset="2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FontTx/>
              <a:buNone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FontTx/>
              <a:buNone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FontTx/>
              <a:buNone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FontTx/>
              <a:buNone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"The game is the experience of being..."</a:t>
            </a:r>
            <a:endParaRPr lang="en-US" dirty="0" smtClean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4197035" y="3666610"/>
            <a:ext cx="4876800" cy="44819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Font typeface="Wingdings" pitchFamily="2" charset="2"/>
              <a:buChar char="§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Font typeface="Wingdings" pitchFamily="2" charset="2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FontTx/>
              <a:buNone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FontTx/>
              <a:buNone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FontTx/>
              <a:buNone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FontTx/>
              <a:buNone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"The game teaches..."</a:t>
            </a:r>
            <a:endParaRPr lang="en-US" dirty="0" smtClean="0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4197035" y="4200010"/>
            <a:ext cx="4876800" cy="44819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Font typeface="Wingdings" pitchFamily="2" charset="2"/>
              <a:buChar char="§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Font typeface="Wingdings" pitchFamily="2" charset="2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FontTx/>
              <a:buNone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FontTx/>
              <a:buNone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FontTx/>
              <a:buNone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FontTx/>
              <a:buNone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"The game simulates the experience of..."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033273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9" grpId="0" build="p"/>
      <p:bldP spid="10" grpId="0" build="p"/>
      <p:bldP spid="11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Core Dynamics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Territorial </a:t>
            </a:r>
            <a:r>
              <a:rPr lang="en-US" dirty="0" smtClean="0"/>
              <a:t>Acquisition</a:t>
            </a:r>
            <a:endParaRPr lang="en-US" dirty="0"/>
          </a:p>
          <a:p>
            <a:r>
              <a:rPr lang="en-US" dirty="0" smtClean="0"/>
              <a:t>Prediction</a:t>
            </a:r>
          </a:p>
          <a:p>
            <a:r>
              <a:rPr lang="en-US" dirty="0" smtClean="0"/>
              <a:t>Spatial Reasoning</a:t>
            </a:r>
          </a:p>
          <a:p>
            <a:r>
              <a:rPr lang="en-US" dirty="0" smtClean="0"/>
              <a:t>Survival</a:t>
            </a:r>
          </a:p>
          <a:p>
            <a:r>
              <a:rPr lang="en-US" dirty="0" smtClean="0"/>
              <a:t>Destruction</a:t>
            </a:r>
          </a:p>
          <a:p>
            <a:r>
              <a:rPr lang="en-US" dirty="0" smtClean="0"/>
              <a:t>Building</a:t>
            </a:r>
          </a:p>
          <a:p>
            <a:r>
              <a:rPr lang="en-US" dirty="0" smtClean="0"/>
              <a:t>Collection</a:t>
            </a:r>
          </a:p>
          <a:p>
            <a:r>
              <a:rPr lang="en-US" dirty="0" smtClean="0"/>
              <a:t>Chasing/Evading</a:t>
            </a:r>
          </a:p>
          <a:p>
            <a:r>
              <a:rPr lang="en-US" dirty="0" smtClean="0"/>
              <a:t>Trading</a:t>
            </a:r>
          </a:p>
          <a:p>
            <a:r>
              <a:rPr lang="en-US" dirty="0" smtClean="0"/>
              <a:t>Race </a:t>
            </a:r>
            <a:r>
              <a:rPr lang="en-US" dirty="0"/>
              <a:t>to the </a:t>
            </a:r>
            <a:r>
              <a:rPr lang="en-US" dirty="0" smtClean="0"/>
              <a:t>End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2286000"/>
            <a:ext cx="5334000" cy="35648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96562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Lab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Analog game prototyping – Diablo-like game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3082705"/>
            <a:ext cx="4191000" cy="31432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76002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Where do ideas come from?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828800"/>
            <a:ext cx="3325178" cy="27709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0822" y="2992516"/>
            <a:ext cx="3325178" cy="22167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Content Placeholder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0117" y="1828800"/>
            <a:ext cx="3048001" cy="37800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Content Placeholder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1905000"/>
            <a:ext cx="3048001" cy="23343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Content Placeholder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2667000"/>
            <a:ext cx="3122949" cy="3657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9131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Common Terms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Feature list</a:t>
            </a:r>
          </a:p>
          <a:p>
            <a:r>
              <a:rPr lang="en-US" dirty="0" smtClean="0"/>
              <a:t>Brainstorming</a:t>
            </a:r>
            <a:endParaRPr lang="en-US" dirty="0"/>
          </a:p>
          <a:p>
            <a:r>
              <a:rPr lang="en-US" dirty="0" smtClean="0"/>
              <a:t>Prototype</a:t>
            </a:r>
            <a:endParaRPr lang="en-US" dirty="0"/>
          </a:p>
          <a:p>
            <a:r>
              <a:rPr lang="en-US" dirty="0" smtClean="0"/>
              <a:t>Balance</a:t>
            </a:r>
            <a:endParaRPr lang="en-US" dirty="0"/>
          </a:p>
          <a:p>
            <a:r>
              <a:rPr lang="en-US" dirty="0" smtClean="0"/>
              <a:t>Mechanics</a:t>
            </a:r>
            <a:endParaRPr lang="en-US" dirty="0"/>
          </a:p>
          <a:p>
            <a:r>
              <a:rPr lang="en-US" dirty="0" smtClean="0"/>
              <a:t>Dynamics</a:t>
            </a:r>
            <a:endParaRPr lang="en-US" dirty="0"/>
          </a:p>
          <a:p>
            <a:r>
              <a:rPr lang="en-US" dirty="0" smtClean="0"/>
              <a:t>System</a:t>
            </a:r>
            <a:endParaRPr lang="en-US" dirty="0"/>
          </a:p>
          <a:p>
            <a:r>
              <a:rPr lang="en-US" dirty="0" smtClean="0"/>
              <a:t>Avatar</a:t>
            </a:r>
            <a:endParaRPr lang="en-US" dirty="0"/>
          </a:p>
          <a:p>
            <a:r>
              <a:rPr lang="en-US" dirty="0" err="1" smtClean="0"/>
              <a:t>Playtesting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0" y="2209800"/>
            <a:ext cx="4754880" cy="2971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10623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Common Terms (Digital games)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Platform</a:t>
            </a:r>
          </a:p>
          <a:p>
            <a:r>
              <a:rPr lang="en-US" dirty="0" smtClean="0"/>
              <a:t>Concept </a:t>
            </a:r>
            <a:r>
              <a:rPr lang="en-US" dirty="0"/>
              <a:t>doc </a:t>
            </a:r>
            <a:endParaRPr lang="en-US" dirty="0" smtClean="0"/>
          </a:p>
          <a:p>
            <a:r>
              <a:rPr lang="en-US" dirty="0" smtClean="0"/>
              <a:t>Proposal </a:t>
            </a:r>
          </a:p>
          <a:p>
            <a:r>
              <a:rPr lang="en-US" dirty="0" smtClean="0"/>
              <a:t>Pitch </a:t>
            </a:r>
            <a:r>
              <a:rPr lang="en-US" dirty="0"/>
              <a:t>(</a:t>
            </a:r>
            <a:r>
              <a:rPr lang="en-US" dirty="0" smtClean="0"/>
              <a:t>Elevator pitch)</a:t>
            </a:r>
            <a:endParaRPr lang="en-US" dirty="0"/>
          </a:p>
          <a:p>
            <a:r>
              <a:rPr lang="en-US" dirty="0" smtClean="0"/>
              <a:t>Design </a:t>
            </a:r>
            <a:r>
              <a:rPr lang="en-US" dirty="0"/>
              <a:t>document </a:t>
            </a:r>
            <a:endParaRPr lang="en-US" dirty="0" smtClean="0"/>
          </a:p>
          <a:p>
            <a:r>
              <a:rPr lang="en-US" dirty="0" smtClean="0"/>
              <a:t>Bugs</a:t>
            </a:r>
            <a:endParaRPr lang="en-US" dirty="0"/>
          </a:p>
          <a:p>
            <a:r>
              <a:rPr lang="en-US" dirty="0" smtClean="0"/>
              <a:t>Engine</a:t>
            </a:r>
            <a:endParaRPr lang="en-US" dirty="0"/>
          </a:p>
          <a:p>
            <a:r>
              <a:rPr lang="en-US" dirty="0" smtClean="0"/>
              <a:t>Alpha</a:t>
            </a:r>
            <a:endParaRPr lang="en-US" dirty="0"/>
          </a:p>
          <a:p>
            <a:r>
              <a:rPr lang="en-US" dirty="0" smtClean="0"/>
              <a:t>Beta</a:t>
            </a:r>
            <a:endParaRPr lang="en-US" dirty="0"/>
          </a:p>
          <a:p>
            <a:r>
              <a:rPr lang="en-US" dirty="0" smtClean="0"/>
              <a:t>Gold</a:t>
            </a:r>
            <a:endParaRPr lang="en-US" dirty="0"/>
          </a:p>
          <a:p>
            <a:r>
              <a:rPr lang="en-US" dirty="0" smtClean="0"/>
              <a:t>Game </a:t>
            </a:r>
            <a:r>
              <a:rPr lang="en-US" dirty="0"/>
              <a:t>Jam</a:t>
            </a:r>
          </a:p>
          <a:p>
            <a:r>
              <a:rPr lang="en-US" dirty="0" smtClean="0"/>
              <a:t>Milestone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0" y="2819400"/>
            <a:ext cx="4762500" cy="2305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71727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Common terms (non-digital)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Game Bits</a:t>
            </a:r>
          </a:p>
          <a:p>
            <a:r>
              <a:rPr lang="en-US" dirty="0" smtClean="0"/>
              <a:t>Card </a:t>
            </a:r>
            <a:r>
              <a:rPr lang="en-US" dirty="0"/>
              <a:t>Game</a:t>
            </a:r>
          </a:p>
          <a:p>
            <a:r>
              <a:rPr lang="en-US" dirty="0" smtClean="0"/>
              <a:t>Board </a:t>
            </a:r>
            <a:r>
              <a:rPr lang="en-US" dirty="0"/>
              <a:t>Game</a:t>
            </a:r>
          </a:p>
          <a:p>
            <a:r>
              <a:rPr lang="en-US" dirty="0" smtClean="0"/>
              <a:t>Tile </a:t>
            </a:r>
            <a:r>
              <a:rPr lang="en-US" dirty="0"/>
              <a:t>Game</a:t>
            </a:r>
          </a:p>
          <a:p>
            <a:r>
              <a:rPr lang="en-US" dirty="0" smtClean="0"/>
              <a:t>Dice </a:t>
            </a:r>
            <a:r>
              <a:rPr lang="en-US" dirty="0"/>
              <a:t>Game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2155479"/>
            <a:ext cx="2743200" cy="2743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69057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Iterative Game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1. </a:t>
            </a:r>
            <a:r>
              <a:rPr lang="en-US" dirty="0" smtClean="0"/>
              <a:t>Prototype</a:t>
            </a:r>
          </a:p>
          <a:p>
            <a:pPr lvl="1"/>
            <a:r>
              <a:rPr lang="en-US" dirty="0" smtClean="0"/>
              <a:t>Make </a:t>
            </a:r>
            <a:r>
              <a:rPr lang="en-US" dirty="0"/>
              <a:t>a prototype rapidly</a:t>
            </a:r>
          </a:p>
          <a:p>
            <a:r>
              <a:rPr lang="en-US" dirty="0" smtClean="0"/>
              <a:t>2</a:t>
            </a:r>
            <a:r>
              <a:rPr lang="en-US" dirty="0"/>
              <a:t>. </a:t>
            </a:r>
            <a:r>
              <a:rPr lang="en-US" dirty="0" smtClean="0"/>
              <a:t>Playtest</a:t>
            </a:r>
          </a:p>
          <a:p>
            <a:pPr lvl="1"/>
            <a:r>
              <a:rPr lang="en-US" dirty="0" smtClean="0"/>
              <a:t>Partial </a:t>
            </a:r>
            <a:r>
              <a:rPr lang="en-US" dirty="0"/>
              <a:t>or full</a:t>
            </a:r>
          </a:p>
          <a:p>
            <a:r>
              <a:rPr lang="en-US" dirty="0" smtClean="0"/>
              <a:t>3</a:t>
            </a:r>
            <a:r>
              <a:rPr lang="en-US" dirty="0"/>
              <a:t>. </a:t>
            </a:r>
            <a:r>
              <a:rPr lang="en-US" dirty="0" smtClean="0"/>
              <a:t>Revise</a:t>
            </a:r>
          </a:p>
          <a:p>
            <a:pPr lvl="1"/>
            <a:r>
              <a:rPr lang="en-US" dirty="0" smtClean="0"/>
              <a:t>Fortify </a:t>
            </a:r>
            <a:r>
              <a:rPr lang="en-US" dirty="0"/>
              <a:t>weaknesses and build on strengths</a:t>
            </a:r>
          </a:p>
          <a:p>
            <a:r>
              <a:rPr lang="en-US" dirty="0" smtClean="0"/>
              <a:t>4</a:t>
            </a:r>
            <a:r>
              <a:rPr lang="en-US" dirty="0"/>
              <a:t>. </a:t>
            </a:r>
            <a:r>
              <a:rPr lang="en-US" dirty="0" smtClean="0"/>
              <a:t>Repeat</a:t>
            </a:r>
          </a:p>
          <a:p>
            <a:pPr lvl="1"/>
            <a:r>
              <a:rPr lang="en-US" dirty="0" smtClean="0"/>
              <a:t>Go </a:t>
            </a:r>
            <a:r>
              <a:rPr lang="en-US" dirty="0"/>
              <a:t>back to the prototype and start the next iteration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46065"/>
          <a:stretch/>
        </p:blipFill>
        <p:spPr>
          <a:xfrm>
            <a:off x="5638800" y="1981200"/>
            <a:ext cx="2194560" cy="22021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08695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Lab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Analog Prototyping – Round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0953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Constraints on game design (Digital)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Approximate budget</a:t>
            </a:r>
          </a:p>
          <a:p>
            <a:r>
              <a:rPr lang="en-US" dirty="0" smtClean="0"/>
              <a:t>Desired </a:t>
            </a:r>
            <a:r>
              <a:rPr lang="en-US" dirty="0"/>
              <a:t>time frame</a:t>
            </a:r>
          </a:p>
          <a:p>
            <a:r>
              <a:rPr lang="en-US" dirty="0" smtClean="0"/>
              <a:t>Desired </a:t>
            </a:r>
            <a:r>
              <a:rPr lang="en-US" dirty="0"/>
              <a:t>Platform (consoles, multiplayer console, phone)</a:t>
            </a:r>
          </a:p>
        </p:txBody>
      </p:sp>
    </p:spTree>
    <p:extLst>
      <p:ext uri="{BB962C8B-B14F-4D97-AF65-F5344CB8AC3E}">
        <p14:creationId xmlns:p14="http://schemas.microsoft.com/office/powerpoint/2010/main" val="3221282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Homework!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9913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Constraints on game design </a:t>
            </a:r>
            <a:r>
              <a:rPr lang="en-US" dirty="0" smtClean="0"/>
              <a:t>(Non-Digital</a:t>
            </a:r>
            <a:r>
              <a:rPr lang="en-US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Cost </a:t>
            </a:r>
            <a:r>
              <a:rPr lang="en-US" dirty="0"/>
              <a:t>to manufacture per unit</a:t>
            </a:r>
          </a:p>
          <a:p>
            <a:r>
              <a:rPr lang="en-US" dirty="0" smtClean="0"/>
              <a:t>Physical </a:t>
            </a:r>
            <a:r>
              <a:rPr lang="en-US" dirty="0"/>
              <a:t>dimensions (board, tabletop, small/large pieces)</a:t>
            </a:r>
          </a:p>
          <a:p>
            <a:r>
              <a:rPr lang="en-US" dirty="0" smtClean="0"/>
              <a:t>Publisher</a:t>
            </a:r>
            <a:endParaRPr lang="en-US" dirty="0"/>
          </a:p>
          <a:p>
            <a:r>
              <a:rPr lang="en-US" dirty="0" smtClean="0"/>
              <a:t>Timing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1850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Publisher/Developer Cycle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does the publisher </a:t>
            </a:r>
            <a:r>
              <a:rPr lang="en-US" b="1" dirty="0" smtClean="0"/>
              <a:t>do</a:t>
            </a:r>
            <a:r>
              <a:rPr lang="en-US" dirty="0" smtClean="0"/>
              <a:t> exactly?</a:t>
            </a:r>
          </a:p>
          <a:p>
            <a:r>
              <a:rPr lang="en-US" dirty="0" smtClean="0"/>
              <a:t>How </a:t>
            </a:r>
            <a:r>
              <a:rPr lang="en-US" dirty="0"/>
              <a:t>does iterative game design play into the publisher/developer </a:t>
            </a:r>
            <a:r>
              <a:rPr lang="en-US" dirty="0" smtClean="0"/>
              <a:t>cycle?</a:t>
            </a:r>
            <a:endParaRPr lang="en-US" dirty="0"/>
          </a:p>
          <a:p>
            <a:r>
              <a:rPr lang="en-US" dirty="0" smtClean="0"/>
              <a:t>The game design cycle in the real world</a:t>
            </a:r>
            <a:endParaRPr lang="en-US" dirty="0"/>
          </a:p>
          <a:p>
            <a:r>
              <a:rPr lang="en-US" dirty="0" smtClean="0"/>
              <a:t>Cutting features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3788875"/>
            <a:ext cx="4191000" cy="26193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15654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“Perfect” gameplay </a:t>
            </a:r>
            <a:r>
              <a:rPr lang="en-US" dirty="0" err="1" smtClean="0"/>
              <a:t>vs</a:t>
            </a:r>
            <a:r>
              <a:rPr lang="en-US" dirty="0" smtClean="0"/>
              <a:t> “Great” gameplay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would like to make the perfect game, but that would take </a:t>
            </a:r>
            <a:r>
              <a:rPr lang="en-US" dirty="0" smtClean="0"/>
              <a:t>forever…</a:t>
            </a:r>
            <a:endParaRPr lang="en-US" dirty="0"/>
          </a:p>
          <a:p>
            <a:r>
              <a:rPr lang="en-US" dirty="0" smtClean="0"/>
              <a:t>How </a:t>
            </a:r>
            <a:r>
              <a:rPr lang="en-US" dirty="0"/>
              <a:t>can you be happy with 'just' a 'great' game?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3200400"/>
            <a:ext cx="2286000" cy="2286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15878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Overcoming Designer’s Block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Make a resource limited or unlimited</a:t>
            </a:r>
          </a:p>
          <a:p>
            <a:r>
              <a:rPr lang="en-US" dirty="0" smtClean="0"/>
              <a:t>Introduce </a:t>
            </a:r>
            <a:r>
              <a:rPr lang="en-US" dirty="0"/>
              <a:t>more interaction, allowing players to affect one another</a:t>
            </a:r>
          </a:p>
          <a:p>
            <a:r>
              <a:rPr lang="en-US" dirty="0" smtClean="0"/>
              <a:t>Mess </a:t>
            </a:r>
            <a:r>
              <a:rPr lang="en-US" dirty="0"/>
              <a:t>with the play order</a:t>
            </a:r>
          </a:p>
          <a:p>
            <a:r>
              <a:rPr lang="en-US" dirty="0" smtClean="0"/>
              <a:t>Kill </a:t>
            </a:r>
            <a:r>
              <a:rPr lang="en-US" dirty="0"/>
              <a:t>a rule</a:t>
            </a:r>
          </a:p>
          <a:p>
            <a:r>
              <a:rPr lang="en-US" dirty="0" smtClean="0"/>
              <a:t>Use </a:t>
            </a:r>
            <a:r>
              <a:rPr lang="en-US" dirty="0"/>
              <a:t>a rule of two (double or halve a resource)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4191000"/>
            <a:ext cx="4953000" cy="2146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84758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Read</a:t>
            </a:r>
            <a:r>
              <a:rPr lang="en-US" dirty="0" smtClean="0"/>
              <a:t>: </a:t>
            </a:r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www.gamasutra.com/features/20060508/henderson_01.shtml</a:t>
            </a:r>
            <a:r>
              <a:rPr lang="en-US" dirty="0" smtClean="0"/>
              <a:t> </a:t>
            </a:r>
            <a:endParaRPr lang="en-US" dirty="0"/>
          </a:p>
          <a:p>
            <a:r>
              <a:rPr lang="en-US" dirty="0" err="1" smtClean="0"/>
              <a:t>Read:</a:t>
            </a:r>
            <a:r>
              <a:rPr lang="en-US" dirty="0" err="1" smtClean="0">
                <a:hlinkClick r:id="rId3"/>
              </a:rPr>
              <a:t>http</a:t>
            </a:r>
            <a:r>
              <a:rPr lang="en-US" dirty="0">
                <a:hlinkClick r:id="rId3"/>
              </a:rPr>
              <a:t>://www.gamasutra.com/view/feature/130814/the_siren_song_of_the_paper_.</a:t>
            </a:r>
            <a:r>
              <a:rPr lang="en-US" dirty="0" smtClean="0">
                <a:hlinkClick r:id="rId3"/>
              </a:rPr>
              <a:t>php</a:t>
            </a:r>
            <a:endParaRPr lang="en-US" dirty="0" smtClean="0"/>
          </a:p>
          <a:p>
            <a:r>
              <a:rPr lang="en-US" dirty="0" smtClean="0"/>
              <a:t>Homework assignment for Week 2 </a:t>
            </a:r>
            <a:r>
              <a:rPr lang="en-US" smtClean="0"/>
              <a:t>– </a:t>
            </a:r>
            <a:r>
              <a:rPr lang="en-US" smtClean="0"/>
              <a:t>Combat game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176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7350" y="2438400"/>
            <a:ext cx="8229600" cy="914400"/>
          </a:xfrm>
        </p:spPr>
        <p:txBody>
          <a:bodyPr/>
          <a:lstStyle/>
          <a:p>
            <a:r>
              <a:rPr lang="en-US" dirty="0" smtClean="0"/>
              <a:t>What is </a:t>
            </a:r>
            <a:r>
              <a:rPr lang="en-US" b="1" dirty="0" smtClean="0"/>
              <a:t>good</a:t>
            </a:r>
            <a:r>
              <a:rPr lang="en-US" dirty="0" smtClean="0"/>
              <a:t> game design?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1200"/>
            <a:ext cx="8229600" cy="838200"/>
          </a:xfrm>
        </p:spPr>
        <p:txBody>
          <a:bodyPr/>
          <a:lstStyle/>
          <a:p>
            <a:r>
              <a:rPr lang="en-US" dirty="0" smtClean="0"/>
              <a:t>The process of creating the content and rules for a game.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09600" y="1143000"/>
            <a:ext cx="8229600" cy="914400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/>
              <a:t>What is game design?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38750" y="3352800"/>
            <a:ext cx="8229600" cy="83820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Font typeface="Wingdings" pitchFamily="2" charset="2"/>
              <a:buChar char="§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Font typeface="Wingdings" pitchFamily="2" charset="2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FontTx/>
              <a:buNone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FontTx/>
              <a:buNone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FontTx/>
              <a:buNone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FontTx/>
              <a:buNone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The process of creating goals that a player feels </a:t>
            </a:r>
            <a:r>
              <a:rPr lang="en-US" b="1" dirty="0" smtClean="0"/>
              <a:t>motivated</a:t>
            </a:r>
            <a:r>
              <a:rPr lang="en-US" dirty="0" smtClean="0"/>
              <a:t> to reach</a:t>
            </a:r>
          </a:p>
          <a:p>
            <a:r>
              <a:rPr lang="en-US" dirty="0" smtClean="0"/>
              <a:t>The process of creating rules that allow </a:t>
            </a:r>
            <a:r>
              <a:rPr lang="en-US" b="1" dirty="0" smtClean="0"/>
              <a:t>meaningful</a:t>
            </a:r>
            <a:r>
              <a:rPr lang="en-US" dirty="0" smtClean="0"/>
              <a:t> decisions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999" y="4343399"/>
            <a:ext cx="2438095" cy="21333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0" y="4305032"/>
            <a:ext cx="2895600" cy="21717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748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" y="914400"/>
            <a:ext cx="6781800" cy="1069975"/>
          </a:xfrm>
        </p:spPr>
        <p:txBody>
          <a:bodyPr/>
          <a:lstStyle/>
          <a:p>
            <a:r>
              <a:rPr lang="en-US" b="1" dirty="0" smtClean="0"/>
              <a:t>Good</a:t>
            </a:r>
            <a:r>
              <a:rPr lang="en-US" dirty="0" smtClean="0"/>
              <a:t> game design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800" y="2133600"/>
            <a:ext cx="6781800" cy="342900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Player-centric.</a:t>
            </a:r>
          </a:p>
          <a:p>
            <a:r>
              <a:rPr lang="en-US" b="1" dirty="0" smtClean="0"/>
              <a:t>Motivate</a:t>
            </a:r>
            <a:r>
              <a:rPr lang="en-US" dirty="0" smtClean="0"/>
              <a:t> the player. </a:t>
            </a:r>
          </a:p>
          <a:p>
            <a:r>
              <a:rPr lang="en-US" dirty="0" smtClean="0"/>
              <a:t>Think from the player’s viewpoint.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dirty="0" smtClean="0"/>
              <a:t>What’s this game about?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dirty="0" smtClean="0"/>
              <a:t>How do I play?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dirty="0" smtClean="0"/>
              <a:t>How do I win?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dirty="0" smtClean="0"/>
              <a:t>Why do I want to play?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dirty="0" smtClean="0"/>
              <a:t>What things do I need to do?</a:t>
            </a:r>
          </a:p>
          <a:p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00"/>
          <a:stretch/>
        </p:blipFill>
        <p:spPr>
          <a:xfrm>
            <a:off x="4241800" y="1981200"/>
            <a:ext cx="3378200" cy="17862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54"/>
          <a:stretch/>
        </p:blipFill>
        <p:spPr>
          <a:xfrm>
            <a:off x="4241800" y="3967354"/>
            <a:ext cx="3371769" cy="17476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97581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Prototyping exercise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Let’s make a League of Legends card game!</a:t>
            </a:r>
            <a:endParaRPr lang="en-US" dirty="0"/>
          </a:p>
        </p:txBody>
      </p:sp>
      <p:pic>
        <p:nvPicPr>
          <p:cNvPr id="1026" name="Picture 2" descr="http://www.sc2mapster.com/media/attachments/13/184/Master_Yi_the_Wuju_Bladesma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3057423"/>
            <a:ext cx="2124075" cy="29623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://obsoletegamer.com/wp-content/uploads/2011/05/LoL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3629075"/>
            <a:ext cx="3048000" cy="1220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657600" y="3577550"/>
            <a:ext cx="9144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 smtClean="0"/>
              <a:t>+</a:t>
            </a:r>
            <a:endParaRPr lang="en-US" sz="8000" dirty="0"/>
          </a:p>
        </p:txBody>
      </p:sp>
    </p:spTree>
    <p:extLst>
      <p:ext uri="{BB962C8B-B14F-4D97-AF65-F5344CB8AC3E}">
        <p14:creationId xmlns:p14="http://schemas.microsoft.com/office/powerpoint/2010/main" val="4114055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game design is not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1201"/>
            <a:ext cx="8229600" cy="1524000"/>
          </a:xfrm>
        </p:spPr>
        <p:txBody>
          <a:bodyPr/>
          <a:lstStyle/>
          <a:p>
            <a:r>
              <a:rPr lang="en-US" dirty="0" smtClean="0"/>
              <a:t>Game design is not programming</a:t>
            </a:r>
          </a:p>
          <a:p>
            <a:r>
              <a:rPr lang="en-US" dirty="0" smtClean="0"/>
              <a:t>Game design is not making art</a:t>
            </a:r>
          </a:p>
          <a:p>
            <a:r>
              <a:rPr lang="en-US" dirty="0" smtClean="0"/>
              <a:t>Game design goes beyond technology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0483" y="3733800"/>
            <a:ext cx="3429000" cy="2286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54569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32530"/>
            <a:ext cx="2438400" cy="4144963"/>
          </a:xfrm>
        </p:spPr>
        <p:txBody>
          <a:bodyPr/>
          <a:lstStyle/>
          <a:p>
            <a:r>
              <a:rPr lang="en-US" dirty="0"/>
              <a:t>World design</a:t>
            </a:r>
          </a:p>
          <a:p>
            <a:r>
              <a:rPr lang="en-US" dirty="0" smtClean="0"/>
              <a:t>System </a:t>
            </a:r>
            <a:r>
              <a:rPr lang="en-US" dirty="0"/>
              <a:t>design</a:t>
            </a:r>
          </a:p>
          <a:p>
            <a:r>
              <a:rPr lang="en-US" dirty="0" smtClean="0"/>
              <a:t>Content </a:t>
            </a:r>
            <a:r>
              <a:rPr lang="en-US" dirty="0"/>
              <a:t>design</a:t>
            </a:r>
          </a:p>
          <a:p>
            <a:r>
              <a:rPr lang="en-US" dirty="0" smtClean="0"/>
              <a:t>Game </a:t>
            </a:r>
            <a:r>
              <a:rPr lang="en-US" dirty="0"/>
              <a:t>writing</a:t>
            </a:r>
          </a:p>
          <a:p>
            <a:r>
              <a:rPr lang="en-US" dirty="0" smtClean="0"/>
              <a:t>Level </a:t>
            </a:r>
            <a:r>
              <a:rPr lang="en-US" dirty="0"/>
              <a:t>design</a:t>
            </a:r>
          </a:p>
          <a:p>
            <a:r>
              <a:rPr lang="en-US" dirty="0" smtClean="0"/>
              <a:t>User </a:t>
            </a:r>
            <a:r>
              <a:rPr lang="en-US" dirty="0"/>
              <a:t>Interface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1841792"/>
            <a:ext cx="3759200" cy="21145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2043802"/>
            <a:ext cx="3759200" cy="21126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3206" y="2195262"/>
            <a:ext cx="2643187" cy="21145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2366458"/>
            <a:ext cx="3759200" cy="20769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8006" y="2500062"/>
            <a:ext cx="2643187" cy="21145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0065" y="2652462"/>
            <a:ext cx="3383869" cy="21145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72417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game?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1201"/>
            <a:ext cx="8229600" cy="533400"/>
          </a:xfrm>
        </p:spPr>
        <p:txBody>
          <a:bodyPr/>
          <a:lstStyle/>
          <a:p>
            <a:r>
              <a:rPr lang="en-US" dirty="0" smtClean="0"/>
              <a:t>An activity </a:t>
            </a:r>
            <a:r>
              <a:rPr lang="en-US" dirty="0"/>
              <a:t>with rules.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9267" y="2493475"/>
            <a:ext cx="6096000" cy="3848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00831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685800"/>
            <a:ext cx="6781800" cy="1069975"/>
          </a:xfrm>
        </p:spPr>
        <p:txBody>
          <a:bodyPr/>
          <a:lstStyle/>
          <a:p>
            <a:r>
              <a:rPr lang="en-US" dirty="0" smtClean="0"/>
              <a:t>What is the core of a game?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457200" y="1752600"/>
            <a:ext cx="6781800" cy="762000"/>
          </a:xfrm>
        </p:spPr>
        <p:txBody>
          <a:bodyPr/>
          <a:lstStyle/>
          <a:p>
            <a:r>
              <a:rPr lang="en-US" dirty="0" smtClean="0"/>
              <a:t>The </a:t>
            </a:r>
            <a:r>
              <a:rPr lang="en-US" b="1" dirty="0" smtClean="0"/>
              <a:t>single</a:t>
            </a:r>
            <a:r>
              <a:rPr lang="en-US" dirty="0" smtClean="0"/>
              <a:t> thing gameplay is about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2286000"/>
            <a:ext cx="5969000" cy="33575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82823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theme/theme1.xml><?xml version="1.0" encoding="utf-8"?>
<a:theme xmlns:a="http://schemas.openxmlformats.org/drawingml/2006/main" name="Macro">
  <a:themeElements>
    <a:clrScheme name="Macro">
      <a:dk1>
        <a:sysClr val="windowText" lastClr="000000"/>
      </a:dk1>
      <a:lt1>
        <a:sysClr val="window" lastClr="FFFFFF"/>
      </a:lt1>
      <a:dk2>
        <a:srgbClr val="3F3F4D"/>
      </a:dk2>
      <a:lt2>
        <a:srgbClr val="DDDDDD"/>
      </a:lt2>
      <a:accent1>
        <a:srgbClr val="A51009"/>
      </a:accent1>
      <a:accent2>
        <a:srgbClr val="DE7014"/>
      </a:accent2>
      <a:accent3>
        <a:srgbClr val="704836"/>
      </a:accent3>
      <a:accent4>
        <a:srgbClr val="F2B431"/>
      </a:accent4>
      <a:accent5>
        <a:srgbClr val="7F221D"/>
      </a:accent5>
      <a:accent6>
        <a:srgbClr val="CDAC77"/>
      </a:accent6>
      <a:hlink>
        <a:srgbClr val="F5B123"/>
      </a:hlink>
      <a:folHlink>
        <a:srgbClr val="E19B0B"/>
      </a:folHlink>
    </a:clrScheme>
    <a:fontScheme name="Macr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cro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300000"/>
              </a:schemeClr>
            </a:gs>
            <a:gs pos="100000">
              <a:schemeClr val="phClr">
                <a:tint val="80000"/>
                <a:satMod val="15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hade val="90000"/>
                <a:satMod val="300000"/>
              </a:schemeClr>
            </a:gs>
            <a:gs pos="100000">
              <a:schemeClr val="phClr">
                <a:satMod val="150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70000"/>
              </a:srgbClr>
            </a:outerShdw>
          </a:effectLst>
        </a:effectStyle>
        <a:effectStyle>
          <a:effectLst>
            <a:outerShdw blurRad="25400" dist="25400" dir="5400000" rotWithShape="0">
              <a:srgbClr val="000000">
                <a:alpha val="7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contourW="15875" prstMaterial="softmetal">
            <a:bevelT w="25400" h="19050" prst="angle"/>
            <a:contourClr>
              <a:schemeClr val="phClr">
                <a:shade val="30000"/>
              </a:schemeClr>
            </a:contourClr>
          </a:sp3d>
        </a:effectStyle>
        <a:effectStyle>
          <a:effectLst>
            <a:outerShdw blurRad="25400" dist="25400" dir="5400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contourW="19050" prstMaterial="metal">
            <a:bevelT w="63500" h="31750" prst="angle"/>
            <a:contourClr>
              <a:schemeClr val="phClr">
                <a:shade val="25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67000"/>
                <a:shade val="93000"/>
                <a:satMod val="110000"/>
                <a:lumMod val="90000"/>
              </a:schemeClr>
            </a:gs>
            <a:gs pos="76000">
              <a:schemeClr val="phClr">
                <a:tint val="85000"/>
                <a:shade val="75000"/>
                <a:satMod val="120000"/>
              </a:schemeClr>
            </a:gs>
            <a:gs pos="100000">
              <a:schemeClr val="phClr">
                <a:tint val="86000"/>
                <a:shade val="50000"/>
                <a:satMod val="13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hade val="35000"/>
                <a:satMod val="146000"/>
                <a:lumMod val="101000"/>
              </a:schemeClr>
            </a:gs>
            <a:gs pos="26000">
              <a:schemeClr val="phClr">
                <a:tint val="96000"/>
                <a:shade val="96000"/>
                <a:satMod val="190000"/>
              </a:schemeClr>
            </a:gs>
            <a:gs pos="100000">
              <a:schemeClr val="phClr">
                <a:tint val="60000"/>
                <a:shade val="90000"/>
                <a:satMod val="22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TC101859866[[fn=Macro]]</Template>
  <TotalTime>285</TotalTime>
  <Words>502</Words>
  <Application>Microsoft Office PowerPoint</Application>
  <PresentationFormat>On-screen Show (4:3)</PresentationFormat>
  <Paragraphs>122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Calibri</vt:lpstr>
      <vt:lpstr>Wingdings</vt:lpstr>
      <vt:lpstr>Macro</vt:lpstr>
      <vt:lpstr>GA 3331 – Game Prototyping</vt:lpstr>
      <vt:lpstr>Homework!</vt:lpstr>
      <vt:lpstr>What is good game design?</vt:lpstr>
      <vt:lpstr>Good game design</vt:lpstr>
      <vt:lpstr>Prototyping exercise</vt:lpstr>
      <vt:lpstr>What game design is not</vt:lpstr>
      <vt:lpstr>Types of design</vt:lpstr>
      <vt:lpstr>What is a game?</vt:lpstr>
      <vt:lpstr>What is the core of a game?</vt:lpstr>
      <vt:lpstr>Core Statements</vt:lpstr>
      <vt:lpstr>Core Dynamics</vt:lpstr>
      <vt:lpstr>Lab</vt:lpstr>
      <vt:lpstr>Where do ideas come from?</vt:lpstr>
      <vt:lpstr>Common Terms</vt:lpstr>
      <vt:lpstr>Common Terms (Digital games)</vt:lpstr>
      <vt:lpstr>Common terms (non-digital)</vt:lpstr>
      <vt:lpstr>Iterative Game Design</vt:lpstr>
      <vt:lpstr>Lab</vt:lpstr>
      <vt:lpstr>Constraints on game design (Digital)</vt:lpstr>
      <vt:lpstr>Constraints on game design (Non-Digital)</vt:lpstr>
      <vt:lpstr>Publisher/Developer Cycle</vt:lpstr>
      <vt:lpstr>“Perfect” gameplay vs “Great” gameplay</vt:lpstr>
      <vt:lpstr>Overcoming Designer’s Block</vt:lpstr>
      <vt:lpstr>Homework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Keith</dc:creator>
  <cp:lastModifiedBy>Keith Miron</cp:lastModifiedBy>
  <cp:revision>88</cp:revision>
  <dcterms:created xsi:type="dcterms:W3CDTF">2013-01-19T04:27:23Z</dcterms:created>
  <dcterms:modified xsi:type="dcterms:W3CDTF">2014-01-25T06:15:24Z</dcterms:modified>
</cp:coreProperties>
</file>